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7"/>
  </p:notesMasterIdLst>
  <p:sldIdLst>
    <p:sldId id="859" r:id="rId2"/>
    <p:sldId id="1167" r:id="rId3"/>
    <p:sldId id="1188" r:id="rId4"/>
    <p:sldId id="1283" r:id="rId5"/>
    <p:sldId id="1189" r:id="rId6"/>
    <p:sldId id="1168" r:id="rId7"/>
    <p:sldId id="1169" r:id="rId8"/>
    <p:sldId id="1170" r:id="rId9"/>
    <p:sldId id="1171" r:id="rId10"/>
    <p:sldId id="1172" r:id="rId11"/>
    <p:sldId id="1190" r:id="rId12"/>
    <p:sldId id="1284" r:id="rId13"/>
    <p:sldId id="1191" r:id="rId14"/>
    <p:sldId id="1285" r:id="rId15"/>
    <p:sldId id="1286" r:id="rId16"/>
    <p:sldId id="1287" r:id="rId17"/>
    <p:sldId id="1313" r:id="rId18"/>
    <p:sldId id="1288" r:id="rId19"/>
    <p:sldId id="1289" r:id="rId20"/>
    <p:sldId id="1290" r:id="rId21"/>
    <p:sldId id="1291" r:id="rId22"/>
    <p:sldId id="1292" r:id="rId23"/>
    <p:sldId id="1293" r:id="rId24"/>
    <p:sldId id="1294" r:id="rId25"/>
    <p:sldId id="1295" r:id="rId26"/>
    <p:sldId id="1296" r:id="rId27"/>
    <p:sldId id="1175" r:id="rId28"/>
    <p:sldId id="1244" r:id="rId29"/>
    <p:sldId id="1282" r:id="rId30"/>
    <p:sldId id="1280" r:id="rId31"/>
    <p:sldId id="1281" r:id="rId32"/>
    <p:sldId id="1314" r:id="rId33"/>
    <p:sldId id="1315" r:id="rId34"/>
    <p:sldId id="1338" r:id="rId35"/>
    <p:sldId id="1339" r:id="rId36"/>
    <p:sldId id="1316" r:id="rId37"/>
    <p:sldId id="1317" r:id="rId38"/>
    <p:sldId id="1318" r:id="rId39"/>
    <p:sldId id="1320" r:id="rId40"/>
    <p:sldId id="1322" r:id="rId41"/>
    <p:sldId id="1340" r:id="rId42"/>
    <p:sldId id="1325" r:id="rId43"/>
    <p:sldId id="1326" r:id="rId44"/>
    <p:sldId id="1177" r:id="rId45"/>
    <p:sldId id="1178" r:id="rId46"/>
    <p:sldId id="1179" r:id="rId47"/>
    <p:sldId id="1180" r:id="rId48"/>
    <p:sldId id="1341" r:id="rId49"/>
    <p:sldId id="1183" r:id="rId50"/>
    <p:sldId id="1184" r:id="rId51"/>
    <p:sldId id="1342" r:id="rId52"/>
    <p:sldId id="1343" r:id="rId53"/>
    <p:sldId id="1185" r:id="rId54"/>
    <p:sldId id="1187" r:id="rId55"/>
    <p:sldId id="1277" r:id="rId5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4" d="100"/>
          <a:sy n="114" d="100"/>
        </p:scale>
        <p:origin x="47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中华传统文化经典研习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陈情表　*项脊轩志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4543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少多疾病，九岁不行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，零丁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孤苦，至于成立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。既无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伯叔，终鲜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兄弟，门衰祚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薄，晚有儿息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❶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外无期功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强近之亲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，内无应门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五尺之僮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，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❷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茕茕孑立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形影相吊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。而刘夙婴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疾病，常在床蓐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⑳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，臣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侍汤药，未曾废离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㉑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❸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4543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68760"/>
            <a:ext cx="11485848" cy="540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候经常生病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九岁时还十分柔弱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孤独无靠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一直到成人自立。既没有伯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伯叔叔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又没有兄弟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家门衰微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福分浅薄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很晚才有子嗣。在外没有什么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在家没有守候和应接叩门的小孩子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孤单无依靠地独自生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sz="700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身体和影子互相安慰。而刘氏早已疾病缠身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常年卧床不起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奉她饮汤喝药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从来没有停止侍奉而离开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789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险衅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艰难祸患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指命运不好。险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坎坷。衅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祸患。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夙遭闵凶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小时候就遭遇不幸之事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指自己幼年父死母嫁。夙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早年。闵凶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忧患凶丧之事。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弃我而去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指尊长去世。见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加在动词前称代自己。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舅夺母志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舅父强行改变了母亲想守节的志向。这是母亲改嫁的委婉说法。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怜惜。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少而无父。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躬亲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亲自。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不会走路。这里形容柔弱。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零丁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孤独的样子。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成人自立。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少。这里是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的意思。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zuò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福分。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儿息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子嗣。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外无期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功强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近之亲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在外没有什么近亲。外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指自己一房之外的亲族。古代以亲属关系的远近确定丧服和服丧的时间。期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穿一年孝服的亲族。功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穿大功服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九个月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、小功服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五个月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的亲族。这都指关系比较近的亲属。强近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勉强算是亲近的。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守候和应接叩门。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473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682040"/>
            <a:ext cx="11485848" cy="1754326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五尺之僮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儿童、小孩子。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qiónɡ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茕孑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孤单无依靠地独自生活。茕茕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孤单的样子。孑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孤单。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安慰。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缠绕。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草垫子。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废离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停止侍奉而离开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3572832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陈述家庭的特殊不幸和与祖母相依为命的事实。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3665123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3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19"/>
            <a:ext cx="11485847" cy="4048715"/>
            <a:chOff x="360854" y="908719"/>
            <a:chExt cx="11485847" cy="40487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19"/>
              <a:ext cx="11485847" cy="4048715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臣以险衅，夙遭闵凶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总摄全段。这一部分采用四字骈句，语势连贯、紧凑，让人感受到灾祸接踵而来的压迫感。以情动人，让晋武帝化严为慈。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使用对偶句，一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都强调一个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字，形象生动地表现了作者的困苦境地，让人觉得捉襟见肘而无可奈何，读来为之动容。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描述了祖母长期患病，作者不离不弃、悉心照料的情景，展现了作者对祖母深厚的孝心。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141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69071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逮奉圣朝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，沐浴清化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❹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前太守臣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逵察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臣孝廉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，后刺史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臣荣举臣秀才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。臣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以供养无主，辞不赴命。诏书特下，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拜臣郎中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，寻蒙国恩，除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臣洗马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❺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微贱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，当侍东宫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，非臣陨首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⑬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所能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6907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到了晋朝建立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受到晋朝清明教化的润泽。从前太守名逵的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姓不详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经考察后推举我为孝廉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后来刺史名荣的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姓不详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又推举我为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秀才。我因为供养祖母之事没有人来做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辞谢而未接受任命。朝廷又特地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颁下诏书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任命我为郎中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不久蒙受国家恩命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授我太子洗马的官职。以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我卑微低贱的身份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承担侍奉太子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的职务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皇帝的恩遇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不是我用生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209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9708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报。臣具以表闻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，辞不就职。诏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书切峻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，责臣逋慢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；郡县逼迫，催臣上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道；州司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临门，急于星火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❻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臣欲奉诏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奔驰，则刘病日笃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⑳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；欲苟顺私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情，则告诉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㉑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不许：臣之进退，实为狼狈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㉒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❼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9708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77813"/>
            <a:ext cx="11485848" cy="540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命所能报答的。我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把自己的苦衷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在奏表中一一呈报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推辞不去赴任。诏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书急切严厉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责备我有意拖延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怠慢上命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郡县的官员逼迫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催促我上路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州官登门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督促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比流星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的坠落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还要急。我想要奉命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为朝廷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奔走效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sz="900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但刘氏的病情一天比一天沉重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想要姑且顺从自己的私人感情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上申诉不被许可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我进退两难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实在是很窘迫。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459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逮奉圣朝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意思是到了晋朝建立。逮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及、至。奉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承奉。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沐浴清化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受到晋朝清明教化的润泽。沐浴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这里指承受恩泽。清化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清明的教化。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经考察后予以推举。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孝廉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汉代所设荐举人才的一种科目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推举孝顺父母、品行方正的人。晋时仍保留此制。这里名词做动词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做孝廉。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刺史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州的最高行政长官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这里指益州刺史。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秀才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汉代所设选拔人才的一种科目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推举优秀人才。晋时仍保留此制。与科举考试的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秀才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不同。这里名词做动词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做秀才。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郎中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尚书省的属官。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授官。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洗马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太子洗马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太子的侍从官。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wěi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谦辞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辱。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微贱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微贱的身份。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东宫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太子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太子居东宫。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陨首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头落地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指不惜性命。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名词做状语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向上。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702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动词的使动用法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使上闻、报告。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切峻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急切严厉。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有意拖延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怠慢上命。逋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逃避。慢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怠慢、轻慢。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州司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州官。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急于星火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比流星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的坠落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还要急。状语后置句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按照现代汉语语序应为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于星火急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。星火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流星。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病重。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告诉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申诉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苦衷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狼狈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形容进退两难的窘状。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3140968"/>
            <a:ext cx="1151213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历叙朝廷多次征召，优礼有加，然而自己由于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刘病日笃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而有着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报国恩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顺私情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的不可调和的矛盾。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3233259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424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5156710"/>
            <a:chOff x="360854" y="908720"/>
            <a:chExt cx="11485847" cy="515671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5156710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恰当地表达了自己对深受恩宠的感激。以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沐浴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称颂朝廷，表达感恩之情，语言得体。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作者一连用了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察臣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，准确地陈述了自己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过蒙拔擢，宠命优渥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的实情以及由衷的感激之情。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此处四字骈句的排比渲染出圣命逼人的紧张气氛。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等动词，含蓄地表明了自身的窘迫。</a:t>
            </a: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此处运用对仗工整的对偶句式，使语气显得铿锵有力，语意简洁凝练。读来朗朗上口，情辞悲切，感人肺腑，极具说服力。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645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91064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伏惟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圣朝以孝治天下，凡在故老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，犹蒙矜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育，况臣孤苦，特为尤甚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❽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且臣少仕伪朝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，历职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郎署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，本图宦达，不矜名节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。今臣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亡国贱俘，至微至陋，过蒙拔擢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，宠命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优渥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，岂敢盘桓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，有所希冀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❾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但以刘日薄西山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⑩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9106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我俯伏思量晋朝凭借孝道治理天下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一切元老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尚且受到怜惜养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何况我的孤单痛苦特别严重。而且我年轻时做伪朝的官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任职过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郎官的衙署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本来就希图官职显达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并不想顾惜名誉与节操。现在我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是低贱的亡国俘虏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十分卑微浅陋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过分地受到提拔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加恩特赐的任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命优厚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怎敢犹疑不决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有非分的愿望。只是因为刘氏的寿命即将终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001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46" y="908720"/>
            <a:ext cx="11520000" cy="466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281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3717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气息奄奄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，人命危浅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，朝不虑夕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❿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臣无祖母，无以至今日；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祖母无臣，无以终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余年。母、孙二人，更相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为命，是以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区区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不能废远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⓫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37178"/>
              </a:xfrm>
              <a:blipFill>
                <a:blip r:embed="rId2"/>
                <a:stretch>
                  <a:fillRect l="-796" r="-849" b="-2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77813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气息微弱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生命垂危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随时都可能离世。我没有祖母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无法活到今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祖母没有我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无法度过晚年。祖母和我两个人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相依为命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我为了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自己的私情不能停止奉养而远离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337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伏惟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俯伏思量。旧时下级对上级表示恭敬的用语。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元老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旧臣。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怜悯。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伪朝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非正统的朝廷或非法政府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指蜀汉。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郎署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郎官的衙署。李密在蜀汉曾任郎中和尚书郎。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不矜名节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并不想顾惜名誉与节操。矜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看重、推崇。名节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名誉与节操。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拔擢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提拔、擢升。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优渥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优厚。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盘桓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犹疑不决的样子。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日薄西山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太阳快要落山。这里比喻人的寿命即将终了。薄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迫近。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奄奄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气息微弱、将要断气的样子。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危浅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垂危。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动词的使动用法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结束。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更相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相互。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区区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自己的私情。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4748951"/>
            <a:ext cx="1151213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提出晋朝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以孝治天下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的治国纲领，陈述特别孤苦的处境和从政历史、人生态度与政治思想，以及祖母病情严重的现状。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4841242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1323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19"/>
            <a:ext cx="11485847" cy="5169919"/>
            <a:chOff x="360854" y="908719"/>
            <a:chExt cx="11485847" cy="516991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19"/>
              <a:ext cx="11485847" cy="5169919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1541115"/>
                <a:ext cx="11485848" cy="45375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EF3E22"/>
                    </a:solidFill>
                    <a:latin typeface="Times New Roman" panose="02020603050405020304" pitchFamily="18" charset="0"/>
                    <a:ea typeface="MS Gothic" panose="020B0609070205080204" pitchFamily="49" charset="-128"/>
                    <a:cs typeface="MS Gothic" panose="020B0609070205080204" pitchFamily="49" charset="-128"/>
                  </a:rPr>
                  <a:t>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晋朝奉行以孝治天下的治国纲领。李密反复强调孝亲，说自己因终养祖母而难以应诏，更能打动晋武帝。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EF3E22"/>
                    </a:solidFill>
                    <a:latin typeface="Times New Roman" panose="02020603050405020304" pitchFamily="18" charset="0"/>
                    <a:ea typeface="MS Gothic" panose="020B0609070205080204" pitchFamily="49" charset="-128"/>
                    <a:cs typeface="MS Gothic" panose="020B0609070205080204" pitchFamily="49" charset="-128"/>
                  </a:rPr>
                  <a:t>❾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针对曾仕蜀汉的经历，李密剖明心迹，表述忠心：一是仕伪朝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本图宦达，不矜名节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，二是在圣朝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宠命优渥，岂敢盘桓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>
                        <a:solidFill>
                          <a:srgbClr val="EF3E22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❿</m:t>
                    </m: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以落日喻人命，贴切地刻画了祖母苍老多病的形象，融入浓烈的抒情色彩，能极大地引发读者的同情；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朝不虑夕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在夸张中给人无可置疑的真实感。此外运用四字骈句，有诗一般的韵律，如泣如诉，令人读之动容泣下。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 spc="-100">
                        <a:solidFill>
                          <a:srgbClr val="EF3E22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⓫</m:t>
                    </m:r>
                  </m:oMath>
                </a14:m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呼应第一段，指出祖孙二人相依为命的情状，委婉地说出自己不能废孝道而奉诏。</a:t>
                </a:r>
                <a:endParaRPr lang="en-US" altLang="zh-CN" b="1" spc="-1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541115"/>
                <a:ext cx="11485848" cy="4537524"/>
              </a:xfrm>
              <a:prstGeom prst="rect">
                <a:avLst/>
              </a:prstGeom>
              <a:blipFill>
                <a:blip r:embed="rId4"/>
                <a:stretch>
                  <a:fillRect l="-796" r="-849" b="-1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6547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43680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臣密今年四十有四，祖母今年九十有六，是臣尽节于陛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下之日长，报养刘之日短也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 smtClean="0">
                                <a:solidFill>
                                  <a:schemeClr val="tx1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⓬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乌鸟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私情，愿乞终养。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 smtClean="0">
                                <a:solidFill>
                                  <a:schemeClr val="tx1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⓭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臣之辛苦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，非独蜀之人士及二州牧伯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见明知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，皇天后土实所共鉴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。愿陛下矜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愚诚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臣微志，庶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刘侥幸，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4368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50654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我今年四十四岁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祖母今年九十六岁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因此我为陛下尽节的日子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报答赡养刘氏的日子短。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我怀着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乌鸦反哺之情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希望求得奉养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祖母以终其天年。我的辛酸悲苦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不是只有蜀地的百姓及太守逵与刺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史荣所明明白白知道的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天地神明实在也都看得清清楚楚的。希望陛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下怜恤我的诚意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应许我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完成这个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微小的心愿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希望刘氏能幸运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2161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0569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保卒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余年。臣生当陨首，死当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。臣不胜犬马怖惧之情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，谨拜表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baseline="300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⓮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05695"/>
              </a:xfrm>
              <a:blipFill>
                <a:blip r:embed="rId2"/>
                <a:stretch>
                  <a:fillRect l="-796" r="-849" b="-4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77705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蒙您恩典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终其余年。我生时将不惜性命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为国出力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了也要结草报恩。我怀着像犬马一样恐惧的心情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恭敬地上表章来使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陛下知道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这件事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697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42031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乌鸟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乌鸦。传说乌鸦能反哺其母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常比喻孝亲之人。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辛苦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辛酸悲苦。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牧伯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称州郡长官。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所见明知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明明白白知道的。见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表被动。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皇天后土实所共鉴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天地神明实在也都看得清清楚楚的。鉴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照察、审辨。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矜愍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怜恤。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愚诚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谦辞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指自己的诚意、衷情。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任从。这里指应许。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希望。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动词的使动用法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终了。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死当结草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《左传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宣公十五年》记载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晋大夫魏武子临死时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嘱咐他儿子魏颗把自己的爱妾杀了殉葬。魏颗没有照办而把她嫁了出去。后来魏颗与秦将杜回作战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看见一个老人结草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把杜回绊倒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因此擒获杜回。魏颗夜间梦见这个老人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自称是那个再嫁之妾的父亲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特来报恩。后世用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代指报恩。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犬马怖惧之情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这是臣子谦卑的话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用犬马自比。犬马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名词做状语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像犬马一样。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拜表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上表章。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5661248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明确提出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愿乞终养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，表示要先尽孝后尽忠。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5753539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56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4176464"/>
            <a:chOff x="360854" y="908720"/>
            <a:chExt cx="11485847" cy="417646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4176464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1541115"/>
                <a:ext cx="11485848" cy="3433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>
                        <a:solidFill>
                          <a:srgbClr val="EF3E22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⓬</m:t>
                    </m: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用自己的年龄与祖母的年龄作对比，表达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尽节日长，尽孝日短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的观点，提出一个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两全之策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，暗示自己定会在尽孝后再尽忠，进一步让晋武帝消除疑虑。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>
                        <a:solidFill>
                          <a:srgbClr val="EF3E22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⓭</m:t>
                    </m: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以鸟喻人，回溯至动物的本性。鸟亦如此，人何以堪？其诚挚恳切之情溢于言表，更能打动人心。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>
                        <a:solidFill>
                          <a:srgbClr val="EF3E22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⓮</m:t>
                    </m: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作者讨欢心、诉悲苦、求谅解、表心志，极尽陈情之能事，打消晋武帝可能的怀疑，达到陈情的目的。</a:t>
                </a: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541115"/>
                <a:ext cx="11485848" cy="3433440"/>
              </a:xfrm>
              <a:prstGeom prst="rect">
                <a:avLst/>
              </a:prstGeom>
              <a:blipFill>
                <a:blip r:embed="rId4"/>
                <a:stretch>
                  <a:fillRect l="-796" r="-849" b="-53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8107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70501"/>
                <a:ext cx="11485848" cy="4050596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《项 脊 轩 志》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归有光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项脊轩，旧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南阁子也。室仅方丈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，可容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一人居。百年老屋，尘泥渗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，雨泽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注；每移案，顾视无可置</a:t>
                </a: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70501"/>
                <a:ext cx="11485848" cy="4050596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译文.EPS" descr="id:21474894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5057" y="764704"/>
            <a:ext cx="1259840" cy="48323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0683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项脊轩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是原来的在南面的小房子。屋里仅仅一丈见方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纳一个人居住。有上百年历史的老屋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屋顶墙上的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灰尘泥土从上边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渗漏下来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雨水往下倾泻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每次移动书桌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环视四周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没有可以挪置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125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59481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者。又北向，不能得日，日过午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❶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余稍为修葺，使不上漏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。前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辟四窗，垣墙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周庭，以当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⑨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南日，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日影反照，室始洞然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。又杂植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兰桂竹木于庭，旧时栏楯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，亦遂增胜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5948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50654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的地方。又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因为窗子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不能照到太阳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日头过了中午就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已经昏暗。我稍稍修理了一下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使它不从上面漏土漏雨。在阁子北面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开了四扇窗户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四周围绕院子砌上墙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对着南边射来的日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使其反照室内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日光反射照耀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室内才明亮起来。又在庭院里随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意地种上兰花、桂树、竹子等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原来的栏杆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就也增加光彩。书籍摆满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8814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3305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书满架，偃仰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⑬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啸歌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，冥然兀坐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，万籁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有声；而庭阶寂寂，小鸟时来啄食，人至不去。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三五之夜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，明月半墙，桂影斑驳，风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移影动，珊珊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⑰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❷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3305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86041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了书架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安居室内、长啸歌吟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静静地独自端坐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自然界的各种声响都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有旋律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庭院、台阶前静悄悄的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小鸟不时飞来啄食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人来了也不离开。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农历每月十五的夜晚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明月照亮半截墙壁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桂树的影子错杂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微风吹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影子摇动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树影摇动的样子非常可爱。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345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53467"/>
            <a:ext cx="8655146" cy="58438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838" y="5859166"/>
            <a:ext cx="4824536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2188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旧日的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原来的。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一丈见方。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渗漉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渗漏。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雨泽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雨水。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名词做状语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向下。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使不上漏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使它不从上面漏土漏雨。省略句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省略了兼语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名词做状语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从上面。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指阁子北面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因这阁子是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北向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垣墙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用作动词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砌上垣墙。垣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矮墙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也泛指墙。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挡住。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洞然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明亮的样子。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栏楯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shǔn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栏杆。纵的叫栏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横的叫楯。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增胜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增加光彩。胜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美。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偃仰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俯仰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这里指安居、休息。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啸歌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长啸歌吟。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冥然兀坐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静静地独自端坐。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三五之夜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农历每月十五的夜晚。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珊珊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树影摇动的样子。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5229200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描写项脊轩的规模和周围的环境。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532149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8304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5156710"/>
            <a:chOff x="360854" y="908720"/>
            <a:chExt cx="11485847" cy="515671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5156710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文章开头，作者具体写项脊轩的小、旧、破漏而又阴暗。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每移案，顾视无可置者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一句尤为生动。这一开头，与下面写修葺后的项脊轩形成鲜明对照，使人感到书斋颇为有趣，以便进一步表现出作者对它的喜爱。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借书满架，偃仰啸歌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极写读书之乐。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万籁有声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以有声写无声。作者写白天书斋的幽静，用小鸟啄食来点染；到了夜晚，书斋的景物、境界则更幽美，更静谧。写明月，用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来烘托；写桂树，以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斑驳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的倩影来描摹；由静而动，写清风徐徐吹拂，用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来衬托，又以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珊珊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之语来渲染，既描绘出桂树的摇曳多姿，又表露出作者心境的恬静、闲适。这是一幅多么幽雅、美好的画面！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0063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91064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然余居于此，多可喜，亦多可悲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❸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庭中通南北为一。迨诸父异爨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，内外多置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小门墙，往往而是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。东犬西吠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，客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逾庖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而宴，鸡栖于厅。庭中始为篱，已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为墙，凡再变矣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❹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家有老妪，尝居于此。妪，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9106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78285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然而我住在这里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有许多可喜的事情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也有许多可悲的事情。在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此以前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庭院南北相通成为一体。等到伯、叔分家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在室内外设置了许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多小门和围墙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到处都是。东家的狗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听到西家的声音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就对着西家叫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人越过厨房去吃饭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鸡在厅堂里栖息。庭院中开始设置篱笆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不久后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砌了墙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一共变了两次。家中有个老妇人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曾经在这里居住。老妇人是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89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5345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先大母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婢也，乳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二世，先妣抚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甚厚。室西连于中闺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，先妣尝一至。妪每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谓余曰：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某所，而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母立于兹。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妪又曰：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汝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姊在吾怀，呱呱而泣；娘以指叩门扉曰：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‘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儿寒乎？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欲食乎？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’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吾从板外相为应答。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语未毕，余泣，妪亦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5345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68760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我去世祖母的婢女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给父亲和我两代人喂过奶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去世的母亲对待她十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分宽厚。房子的西边和内室相连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先母曾经经常到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。老妇人经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常对我说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这个地方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你母亲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曾经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站在这儿。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老妇人又说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姐在我怀中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呱呱地哭泣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你母亲用手指敲着房门说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孩子冷了吗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想吃东西吗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我从门板外一一回答。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话还没说完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我就哭了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老妇人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5880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11454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❺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余自束发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读书轩中，一日，大母过余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吾儿，久不见若影，何竟日默默在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此，大类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女郎也？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比去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，以手阖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门，自语曰：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吾家读书久不效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，儿之成，则可待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乎！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顷之，持一象笏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至，曰：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此吾祖太常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1145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303015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也哭了。我从十五岁起就在轩内读书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祖母到我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我的孩子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好久没有见到你的身影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为什么整天默默地待在这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很像女孩子呀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等到离开的时候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用手关上门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自言自语地说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我们家读书人长时间在科举上无所成就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孩子的成功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可待呀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拿着一个象牙制的手板来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这是我们家祖辈太常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0119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5877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公宣德间执此以朝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，他日汝当用之！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”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❻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瞻顾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遗迹，如在昨日，令人长号不自禁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❼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58779"/>
              </a:xfrm>
              <a:blipFill>
                <a:blip r:embed="rId2"/>
                <a:stretch>
                  <a:fillRect l="-796" r="-849" b="-13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305109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公宣德年间拿着去上朝的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以后你应当会用到它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瞻视回顾先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人留下的旧物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这些过往发生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在昨天一样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让人忍不住放声大哭。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2706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42031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在此以前。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诸父异爨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等到伯、叔分家。迨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等到。诸父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伯父、叔父的统称。异爨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分灶做饭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意思是分家。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往往而是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到处都是。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东犬西吠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东家的狗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听到西家的声音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就对着西家叫。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厨房。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不久后。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先大母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去世的祖母。下文的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指去世的母亲。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喂奶、哺育。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爱护。这里是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的意思。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内室。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你的。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束发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古代男孩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岁时束发为髻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因此用束发指代成童的年龄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岁。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很像。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等到离开的时候。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关闭。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没有效果。这里指科举上无所成就。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象笏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象牙制的手板。古代品级较高的官员朝见君主时执笏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供指画和记事。笏多以象牙、玉制成。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上朝。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5661064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写家族人事的变迁。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5753355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8457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5557526"/>
            <a:chOff x="360854" y="908720"/>
            <a:chExt cx="11485847" cy="555752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5557526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492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由喜而悲，转为怀旧。在结构上承上启下。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2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泛写轩外的变化，是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的事之一。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东犬西吠，客逾庖而宴，鸡栖于厅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，寥寥几笔，就把封建大家庭分家后颓败、衰落、混乱的情状和盘托出了。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写轩内，回忆母亲遗事，是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的事之二。作者幼年丧母，借老妇人之口追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忆往事，真切感人。特别是写到母亲关怀儿女，叩门嘘寒问暖，情意缠绵，感人至深。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继写轩内，回忆祖母遗事，是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的事之三。先写祖母来到轩中，只用了一句话，语气亲切而风趣，既表示爱怜，又隐含夸誉，表现了长者对小辈的疼爱；然后写祖母关门而去，喃喃自语，对孙子的功成名就怀有希望；再写祖母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持一象笏至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，进一步表露对小辈的期望和鼓励。平平常常的场面、话语和动作，把祖母对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孙儿极其疼爱、关怀的感情写得淋漓尽致。由此足见作者摄写生活细节的功力之深。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照应上文回忆母亲与祖母的往事，结构谨严，感情真挚。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1675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56623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轩东故尝为厨，人往，从轩前过。余扃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而居，久之，能以足音辨人。轩凡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四遭火，得不焚，殆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有神护者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❽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endPara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…………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56623"/>
              </a:xfrm>
              <a:blipFill>
                <a:blip r:embed="rId2"/>
                <a:stretch>
                  <a:fillRect l="-796" r="-849" b="-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58183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项脊轩的东边曾经是厨房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人们到那里去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要从轩前经过。我关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上窗户住在里面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时间长了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能够根据脚步声辨别来人。项脊轩一共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遭过四次火灾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能够不被焚毁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恐怕是有神灵在保护吧。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34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jiōnɡ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关上窗户。扃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关闭。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恐怕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可能。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1340768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叙述项脊轩屡遭火灾而幸存。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433059"/>
            <a:ext cx="899795" cy="42164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60854" y="2060848"/>
            <a:ext cx="11485847" cy="1944216"/>
            <a:chOff x="360854" y="908720"/>
            <a:chExt cx="11485847" cy="1944216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854" y="908720"/>
              <a:ext cx="11485847" cy="1944216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69324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补叙一些琐事，写作者为项脊轩能长时期维持原状而感到欣慰。与第一段相呼应，进一步表达作者对人、对老屋的深厚感情。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119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46" y="980728"/>
            <a:ext cx="11520000" cy="512228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0910" y="980728"/>
            <a:ext cx="856895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5321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13405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余既为此志，后五年，吾妻来归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，时至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轩中，从余问古事，或凭几学书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。吾妻归宁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述诸小妹语曰：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闻姊家有阁子，且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何谓阁子也？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其后六年，吾妻死，室坏不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修。其后二年，余久卧病无聊，乃使人复葺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1340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84201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我已经作了这篇志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过了五年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我的妻子嫁到我家来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时常来到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轩中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向我问古代的事情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有时伏在几案上学写字。我妻子回娘家省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回我家后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转述她小妹们的话说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听说姐姐家有个小阁楼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什么叫小阁楼呢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这以后过了六年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我的妻子去世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项脊轩破败而没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有修整。又过了两年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我长时间生病卧床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闲来无事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就派人再次修缮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1484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2187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南阁子，其制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稍异于前。然自后余多在外，不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常居。</a:t>
                </a:r>
                <a:r>
                  <a:rPr lang="zh-CN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MS Gothic" panose="020B0609070205080204" pitchFamily="49" charset="-128"/>
                    <a:cs typeface="MS Gothic" panose="020B0609070205080204" pitchFamily="49" charset="-128"/>
                  </a:rPr>
                  <a:t>❾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21873"/>
              </a:xfrm>
              <a:blipFill>
                <a:blip r:embed="rId2"/>
                <a:stretch>
                  <a:fillRect l="-796" r="-849" b="-15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377117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南阁子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它的规制跟过去稍有不同。然而在这之后我多在外边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22384"/>
            <a:ext cx="11485848" cy="1130246"/>
          </a:xfrm>
          <a:prstGeom prst="rect">
            <a:avLst/>
          </a:prstGeom>
          <a:noFill/>
          <a:ln w="19050">
            <a:solidFill>
              <a:srgbClr val="EF412A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嫁到我家来。归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古代女子出嫁。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写字。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归宁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出嫁的女子回娘家省亲。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规制。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1234360" y="4364920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写项脊轩在妻子死前后的变化。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段析.EPS" descr="id:21474898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445721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4299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2448272"/>
            <a:chOff x="360854" y="908720"/>
            <a:chExt cx="11485847" cy="244827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2448272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十几年后作者又补记了这一段，怀念死去的妻子，是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的事之四。作者同样抓住了富于特征的日常生活中的琐事来写，颇为生动。以当年夫妻二人在轩内唱和相随的欢乐来衬托今日丧偶的悲哀。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3865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40632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庭有枇杷树，吾妻死之年所手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植也，今已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亭亭 如盖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baseline="3000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❿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40632"/>
              </a:xfrm>
              <a:blipFill>
                <a:blip r:embed="rId2"/>
                <a:stretch>
                  <a:fillRect l="-796" r="-849" b="-13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庭院中有棵枇杷树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是我妻子去世那年我亲手种的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现在已经高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高地直立着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枝叶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像伞盖一样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繁茂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78184"/>
            <a:ext cx="11485848" cy="576248"/>
          </a:xfrm>
          <a:prstGeom prst="rect">
            <a:avLst/>
          </a:prstGeom>
          <a:noFill/>
          <a:ln w="19050">
            <a:solidFill>
              <a:srgbClr val="EF412A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名词做状语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亲手、亲自。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伞盖。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1234360" y="3644840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特写庭院中为妻子种植的枇杷树。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段析.EPS" descr="id:21474898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3737131"/>
            <a:ext cx="899795" cy="42164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60854" y="4365104"/>
            <a:ext cx="11485847" cy="2088232"/>
            <a:chOff x="360854" y="908720"/>
            <a:chExt cx="11485847" cy="208823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0854" y="908720"/>
              <a:ext cx="11485847" cy="2088232"/>
            </a:xfrm>
            <a:prstGeom prst="rect">
              <a:avLst/>
            </a:prstGeom>
          </p:spPr>
        </p:pic>
        <p:pic>
          <p:nvPicPr>
            <p:cNvPr id="9" name="赏析.EPS" descr="id:2147489409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内容占位符 1"/>
              <p:cNvSpPr txBox="1">
                <a:spLocks/>
              </p:cNvSpPr>
              <p:nvPr/>
            </p:nvSpPr>
            <p:spPr bwMode="auto">
              <a:xfrm>
                <a:off x="360854" y="4997499"/>
                <a:ext cx="11485848" cy="1137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 smtClean="0">
                        <a:solidFill>
                          <a:srgbClr val="EF3E22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❿</m:t>
                    </m: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枇杷树葱茏、俊美、婆娑、挺拔的风姿，融入了作者真挚深厚的感情，寄托了作者对往事、对亡妻的缅怀和眷恋，使文章余韵悠然。</a:t>
                </a: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997499"/>
                <a:ext cx="11485848" cy="1137747"/>
              </a:xfrm>
              <a:prstGeom prst="rect">
                <a:avLst/>
              </a:prstGeom>
              <a:blipFill>
                <a:blip r:embed="rId6"/>
                <a:stretch>
                  <a:fillRect l="-796" r="-849" b="-1021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79672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语言文字运用之如何作答语言表达得体题</a:t>
            </a:r>
            <a:endParaRPr lang="en-US" altLang="zh-CN" b="1">
              <a:solidFill>
                <a:srgbClr val="E2635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3877"/>
              </p:ext>
            </p:extLst>
          </p:nvPr>
        </p:nvGraphicFramePr>
        <p:xfrm>
          <a:off x="343711" y="2636912"/>
          <a:ext cx="11502992" cy="3157602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3605215510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38843788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语言建构与运用文化传承与理解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6677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语言得体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就是根据语境条件使用语言，即根据内部语境（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上下文文体、句式、语言间的搭配和使用习惯等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）和外部语境（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语言交际的各种情境条件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如说话的目的、场合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需要采用的表达方式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发话者的身份、处境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受话者的年龄、经历、思想性格、心理需求等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），选用恰当的语句来表情达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171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5857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483672"/>
              </p:ext>
            </p:extLst>
          </p:nvPr>
        </p:nvGraphicFramePr>
        <p:xfrm>
          <a:off x="334567" y="1128112"/>
          <a:ext cx="11521280" cy="4250310"/>
        </p:xfrm>
        <a:graphic>
          <a:graphicData uri="http://schemas.openxmlformats.org/drawingml/2006/table">
            <a:tbl>
              <a:tblPr firstRow="1" firstCol="1" bandRow="1"/>
              <a:tblGrid>
                <a:gridCol w="1872207">
                  <a:extLst>
                    <a:ext uri="{9D8B030D-6E8A-4147-A177-3AD203B41FA5}">
                      <a16:colId xmlns:a16="http://schemas.microsoft.com/office/drawing/2014/main" val="1739789439"/>
                    </a:ext>
                  </a:extLst>
                </a:gridCol>
                <a:gridCol w="9649073">
                  <a:extLst>
                    <a:ext uri="{9D8B030D-6E8A-4147-A177-3AD203B41FA5}">
                      <a16:colId xmlns:a16="http://schemas.microsoft.com/office/drawing/2014/main" val="11345825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意，这是比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简明、连贯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更高一层的要求。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随着新课标的实施，新高考命题越来越灵活，命题将更趋情境化、综合化。在弘扬优秀传统文化的大背景下，学生需要对此类题加以重视。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054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常见设问方式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下面的文字不够得体和简明扼要，请对这段话进行缩写，要求：语言得体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在语言得体方面存在问题，请找出并加以改正。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请以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身份给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写一段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的话。要求：角度选择准确，表达流畅得体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540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937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技 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看准对象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掌握分寸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指用语须符合说话者的地位、身份、教养、学识、生活阅历等特点；二指用语须符合听话者的社会背景、文化知识、语言习惯、心理喜恶等特点。对象不同，措辞用语必须讲究说法分寸，符合彼此特定情境中的角色关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分清场合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巧妙用语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交际的场合包括时间、地点、人物、氛围等。交际的场合多种多样，有喜庆、哀伤之分，有庄重、轻松之别等。场合不同，表达用语也必须随之变化，因地而异，讲究分寸，以求达到最佳表达效果。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825912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583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注意遣词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谦敬得当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敬称只能用于对方，而谦称只能用于自己。常用谦敬口诀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家大舍小令外人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，即对别人称自己的长辈和年长的同辈时冠以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，如家父（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）、家母（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）、家叔、家兄等；对别人称比自己辈分低或同辈年纪小的亲属时冠以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，如舍弟、舍妹、舍侄等；称别人家中的人，冠以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表示敬重，如令堂、令尊、令郎、令爱等。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正确使用常见敬谦辞：求人办事说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拜托、劳烦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，向人祝贺说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恭喜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，看望别人说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，等候别人说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恭候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，归还物品说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奉还、璧还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，称己住处为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寒舍、舍下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，请人批评用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，请人原谅说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见谅、海涵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，赞人见解说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，初次见面说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久仰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，自己见解称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拙见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，长辈询问称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，对方赠予称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惠赠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0718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注重语体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符合要求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语体，指的是语言的特定表达方式，有口语语体、书面语体两大类。口语通俗易懂，书面语精确庄重。在使用时务必注意对象与场合，不同的语体适用于不同的对象。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308" y="2492712"/>
            <a:ext cx="11439394" cy="576248"/>
            <a:chOff x="407308" y="4869160"/>
            <a:chExt cx="11439394" cy="576248"/>
          </a:xfrm>
        </p:grpSpPr>
        <p:sp>
          <p:nvSpPr>
            <p:cNvPr id="4" name="内容占位符 1"/>
            <p:cNvSpPr txBox="1">
              <a:spLocks/>
            </p:cNvSpPr>
            <p:nvPr/>
          </p:nvSpPr>
          <p:spPr bwMode="auto">
            <a:xfrm>
              <a:off x="3117294" y="4869160"/>
              <a:ext cx="8729408" cy="576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>
              <a:lvl1pPr marL="0" indent="0" algn="just" rtl="0" fontAlgn="base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Tx/>
                <a:buNone/>
                <a:tabLst>
                  <a:tab pos="5645150" algn="l"/>
                  <a:tab pos="9862820" algn="l"/>
                </a:tabLst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本课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基础过关提优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7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题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P51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）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21XBS5.EPS" descr="id:21474886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308" y="5011907"/>
              <a:ext cx="2015490" cy="370840"/>
            </a:xfrm>
            <a:prstGeom prst="rect">
              <a:avLst/>
            </a:prstGeom>
          </p:spPr>
        </p:pic>
        <p:pic>
          <p:nvPicPr>
            <p:cNvPr id="6" name="手指.EPS" descr="id:21474886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69222" y="5074862"/>
              <a:ext cx="601648" cy="261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09294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1160000" algn="r"/>
              </a:tabLs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亲情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）哀哀父母，生我劬劳。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《诗经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小雅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蓼莪》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）树欲静而风不止，子欲养而亲不待。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《韩诗外传》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）入则孝，出则悌。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《论语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学而》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）羊有跪乳之恩，鸦有反哺之义。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《增广贤文》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）一间茅屋何所值？父母之乡去不得。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王建《水夫谣》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）见面怜清瘦，呼儿问苦辛。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蒋士铨《岁暮到家》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）慈母倚门情，游子行路苦。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王冕《墨萱图》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）重缝不忍轻移拆，上有慈亲旧线痕。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周寿昌《晒旧衣》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62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教材晒清单.EPS" descr="id:214748859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5" name="相关链接.EPS" descr="id:2147488604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365261"/>
            <a:ext cx="2015490" cy="38862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3" y="1995227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 dirty="0"/>
            </a:p>
          </p:txBody>
        </p:sp>
      </p:grp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3881768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《陈　情　表》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年，司马昭之子司马炎（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晋武帝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废魏帝曹奂，建立了西晋王朝。当时东吴尚踞江左，晋武帝为了安抚蜀汉旧臣，同时也为使东吴士臣倾心相就，以减少灭吴的阻力，对蜀汉旧臣采取了怀柔政策，授予官职以示恩宠。晋武帝继承汉代以来以孝治天下的策略，实行孝道，以显示自己清正廉明，同时也用孝来维持君臣关系和社会的安定秩序。当时李密以孝闻名于世，也因此屡被征召。李密作为亡蜀之臣，心存疑虑，进退两难：若辞不赴命，必引起皇帝猜疑，受到怪罪；若赴命任职，又非其本意。于是李密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乌鸟私情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，祖母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供养无主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为由，写了此表。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3644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出使吴国，有辩才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李密曾任蜀汉益州从事、尚书郎等职，在蜀汉时期，他曾多次奉命出使吴国，颇有辩才，吴人非常称赞他。有一次，孙吴君主问蜀军马有多少，李密回答：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官用有余，人用自足。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孙吴君主跟群臣谈及道义，大家都说愿意做人弟弟，可李密却说愿意做人兄长。因为做兄长比做弟弟供养父母的时间要长。孙吴君主与群臣称赞他孝。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7110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不守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规则</a:t>
            </a:r>
            <a:r>
              <a:rPr lang="en-US" altLang="zh-CN" b="1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的归有光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明史记载归有光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大吏令不便，辄寝阁不行。有所击断，直行己意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，即若上级的命令不切实际，他就束之高阁，不去执行；若与上司有所争执，他就径自照自己的意思办。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在长兴县做县令时，归有光一心要为民做主。他凭着书生意气，公开贴出《长兴县编审告示》，要求大户们不许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剥害小民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。这完全违反了官场的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潜规则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在归有光由大学士高拱、赵贞吉等引荐升任为南京太仆寺丞，且被留在内阁，负责纂修《世宗实录》时，京城有权贵想笼络他，他不为所动；后某权贵日益为皇上所宠，他则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遂绝不与通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，深受时人赞叹。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1208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写诗泄愤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李密原为蜀汉旧臣，归晋后因不曲意逢迎权贵，虽才能出众却未被重用。李密被调任汉中太守（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外放官职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），内心深感不公，认为这是晋武帝对他的冷落，由此心怀怨愤。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晋武帝在东堂设宴，并诏令群臣赋诗。李密借此机会在诗中直抒胸臆，赋诗说：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人亦有言，有因有缘。官无中人，不如归田。明明在上，斯语岂然。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诗的大意是人们这样说，事物的发展有其原因和缘分。在朝中没有后台，不如回乡隐居田园。身居高位的人很清楚，这话不就是这么说的吗？李密的言辞触怒了晋武帝，宴后便被弹劾免官。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8030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以孝闻名的李密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臣无祖母，无以至今日；祖母无臣，无以终余年。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密在《陈情表》中，满含深情地倾诉着与祖母之间相依为命的深厚情感。在功名利禄与养育之恩的抉择之间，他坚守孝道，不愿弃祖母于不顾。古之孝子，如扇枕温衾的黄香，冬日为父暖被，夏日为父扇凉，他们的事迹和李密一样，都彰显了亲情的伟大力量。在现代社会，人们也面临着各种利益诱惑与亲情责任的权衡，而像李密这般对亲情与孝道的执着坚守，如熠熠生辉的灯塔，为人们在道德的海洋中指明方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孝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感恩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社会公德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en-US" altLang="zh-CN" b="1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91977"/>
            <a:ext cx="2015490" cy="38862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6574" y="1340768"/>
            <a:ext cx="1211580" cy="461665"/>
            <a:chOff x="1454436" y="1286866"/>
            <a:chExt cx="1211580" cy="461665"/>
          </a:xfrm>
        </p:grpSpPr>
        <p:pic>
          <p:nvPicPr>
            <p:cNvPr id="5" name="BS25.eps" descr="id:214748977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2580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554"/>
            <a:ext cx="11485848" cy="5322163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归有光对科举有着近乎执拗的坚持。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次落第，仍不放弃，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考中进士。聪明的他，难道不知自己为何屡试不中吗？明代科举舞弊之风甚盛，有宗师和大官僚的提携是仕进的重要捷径。归有光声名鼎盛，也曾有不少权臣宦官想与之结交，但都被他坚定地拒绝。他是典型的儒生，既不肯放下个性与傲骨，又始终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达则兼济天下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为目标，一次次向科举发起进攻。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儒家有三不朽，立德、立功、立言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树立高尚的品德、建功立业、提出真知灼见。归有光崇敬司马迁，仕途失意时便自解：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惟九经诸史，先圣贤所传，少而习焉老而弥专，皆吾心之固然，是以乐之不知其岁年。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没有功名在身的他，始终追求儒家的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境界，这不仅体现在他的著作中，更体现在他一如既往的社会良知中。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大器晚成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造福一方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执着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坚守节操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en-US" altLang="zh-CN" b="1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836712"/>
            <a:ext cx="1211580" cy="461665"/>
            <a:chOff x="1454436" y="1286866"/>
            <a:chExt cx="1211580" cy="461665"/>
          </a:xfrm>
        </p:grpSpPr>
        <p:pic>
          <p:nvPicPr>
            <p:cNvPr id="4" name="BS25.eps" descr="id:21474897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16328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554"/>
            <a:ext cx="11485848" cy="4842031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代科场上舞弊之风甚盛，有宗师和大官僚的提携是仕进的重要捷径。归有光久困场屋，对这一科举内幕应是十分明了的。可是，他却绝不从旁门邪道跻身仕途。归有光乡试时的主考官张治对他十分欣赏，他为归有光后来三番五次不能中举深感惋惜，几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欲以旧谊招致之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，然归有光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卒守正不一往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归有光屡试不中时，明穆宗尚未登位。穆宗身边受宠幸的一位宦官慕归有光之名，让侄子拜归有光为师，并几次让归有光进京私谒自己，都被归有光断然拒绝。穆宗登位后，这位宦官权势更大，归有光仍然不与之往来。归有光耿介正直、不事权贵的品格，表现在他人生的各个方面。在古文领域里，他始终坚持己见，不为群言所惑，敢于与当时统治文坛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巨子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相抗争。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勇抗巨子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复古清流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正直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抗争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en-US" altLang="zh-CN" b="1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836712"/>
            <a:ext cx="1211580" cy="461665"/>
            <a:chOff x="1454436" y="1286866"/>
            <a:chExt cx="1211580" cy="461665"/>
          </a:xfrm>
        </p:grpSpPr>
        <p:pic>
          <p:nvPicPr>
            <p:cNvPr id="4" name="BS25.eps" descr="id:21474897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三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31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《项 脊 轩 志》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氏家族曾经兴旺一时，但是归有光的祖父和父亲都没有功名，终身为布衣。归有光追忆祖宗的荣耀，面临现实的惨淡，不甘心家道中落，急切希望通过自己一人博取功名，光耀祖宗，重振门庭。归有光久试不第，在家乡备受嘲讽与冷遇，这使得他更加珍视与家人的感情，但家族却分崩离析。在这种隐痛之下，归有光创作了这篇散文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2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表，古代一种臣下向帝王上书言事的文体。我国古代臣子写给君主的呈文有各种不同的名称。战国时期统称为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，如李斯的《谏逐客书》。到了汉代，这类文字分成章、奏、表、议四小类。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是用来谢恩的；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是用来弹劾的；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是用来陈述衷情的；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是用来表示不同意见的。此外，还有一种专门议论朝政的文章叫作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。到魏晋南北朝时期，这类文章又统称为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。诸葛亮的《出师表》与李密的《陈情表》都是表文的代表作品。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83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85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是古代一种记叙事物、抒发感情的文体，属于散文。这种文体常常灵活运用多种表达方式，内容丰富多样。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相似，但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通常用以记事或记物，如范仲淹《岳阳楼记》、欧阳修《醉翁亭记》等；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则大多用以记录人物、事迹，如墓志、人物志等。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949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916832"/>
                <a:ext cx="11485848" cy="4090735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《陈情表》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李密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臣密言：臣以险衅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，夙遭闵凶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。生孩六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月，慈父见背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；行年四岁，舅夺母</a:t>
                </a: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。祖母刘愍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臣孤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弱，躬亲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抚养。臣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916832"/>
                <a:ext cx="11485848" cy="409073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译注赏析.EPS" descr="id:21474893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872772"/>
            <a:ext cx="2015490" cy="370840"/>
          </a:xfrm>
          <a:prstGeom prst="rect">
            <a:avLst/>
          </a:prstGeom>
        </p:spPr>
      </p:pic>
      <p:pic>
        <p:nvPicPr>
          <p:cNvPr id="4" name="译文.EPS" descr="id:214748941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7308" y="1402218"/>
            <a:ext cx="1259840" cy="48323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3711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臣子李密陈言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我因艰难祸患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小时候就遭遇不幸之事。出生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六个月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慈爱的父亲就弃我而去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长到四岁时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舅父强行改变了母亲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想守节的志向。祖母刘氏怜惜我从小丧父且弱小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亲自抚养。我小时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79417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8018</Words>
  <Application>Microsoft Office PowerPoint</Application>
  <PresentationFormat>自定义</PresentationFormat>
  <Paragraphs>382</Paragraphs>
  <Slides>55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68" baseType="lpstr">
      <vt:lpstr>MS Gothic</vt:lpstr>
      <vt:lpstr>MS Mincho</vt:lpstr>
      <vt:lpstr>方正清刻本悦宋简体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Lenovo</cp:lastModifiedBy>
  <cp:revision>414</cp:revision>
  <dcterms:created xsi:type="dcterms:W3CDTF">2020-11-06T05:24:00Z</dcterms:created>
  <dcterms:modified xsi:type="dcterms:W3CDTF">2025-09-22T07:08:59Z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